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3CCCB"/>
          </a:solidFill>
        </a:fill>
      </a:tcStyle>
    </a:wholeTbl>
    <a:band2H>
      <a:tcTxStyle b="def" i="def"/>
      <a:tcStyle>
        <a:tcBdr/>
        <a:fill>
          <a:solidFill>
            <a:srgbClr val="F9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E8CC"/>
          </a:solidFill>
        </a:fill>
      </a:tcStyle>
    </a:wholeTbl>
    <a:band2H>
      <a:tcTxStyle b="def" i="def"/>
      <a:tcStyle>
        <a:tcBdr/>
        <a:fill>
          <a:solidFill>
            <a:srgbClr val="FB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EF2"/>
          </a:solidFill>
        </a:fill>
      </a:tcStyle>
    </a:wholeTbl>
    <a:band2H>
      <a:tcTxStyle b="def" i="def"/>
      <a:tcStyle>
        <a:tcBdr/>
        <a:fill>
          <a:solidFill>
            <a:srgbClr val="E8EF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назви"/>
          <p:cNvSpPr txBox="1"/>
          <p:nvPr>
            <p:ph type="title"/>
          </p:nvPr>
        </p:nvSpPr>
        <p:spPr>
          <a:xfrm>
            <a:off x="1371600" y="1803405"/>
            <a:ext cx="9448800" cy="1825097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pPr/>
            <a:r>
              <a:t>Текст назви</a:t>
            </a:r>
          </a:p>
        </p:txBody>
      </p:sp>
      <p:sp>
        <p:nvSpPr>
          <p:cNvPr id="15" name="Основний текст, рівень 1…"/>
          <p:cNvSpPr txBox="1"/>
          <p:nvPr>
            <p:ph type="body" sz="quarter" idx="1"/>
          </p:nvPr>
        </p:nvSpPr>
        <p:spPr>
          <a:xfrm>
            <a:off x="1371600" y="3632201"/>
            <a:ext cx="9448800" cy="6858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16" name="Номер слайда"/>
          <p:cNvSpPr txBox="1"/>
          <p:nvPr>
            <p:ph type="sldNum" sz="quarter" idx="2"/>
          </p:nvPr>
        </p:nvSpPr>
        <p:spPr>
          <a:xfrm>
            <a:off x="10575493" y="1491508"/>
            <a:ext cx="244907" cy="243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Текст назви"/>
          <p:cNvSpPr txBox="1"/>
          <p:nvPr>
            <p:ph type="title"/>
          </p:nvPr>
        </p:nvSpPr>
        <p:spPr>
          <a:xfrm>
            <a:off x="685776" y="4697360"/>
            <a:ext cx="10822035" cy="819356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pPr/>
            <a:r>
              <a:t>Текст назви</a:t>
            </a:r>
          </a:p>
        </p:txBody>
      </p:sp>
      <p:sp>
        <p:nvSpPr>
          <p:cNvPr id="104" name="Picture Placeholder 2"/>
          <p:cNvSpPr/>
          <p:nvPr>
            <p:ph type="pic" idx="21"/>
          </p:nvPr>
        </p:nvSpPr>
        <p:spPr>
          <a:xfrm>
            <a:off x="681726" y="941439"/>
            <a:ext cx="10821842" cy="347816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5" name="Основний текст, рівень 1…"/>
          <p:cNvSpPr txBox="1"/>
          <p:nvPr>
            <p:ph type="body" sz="quarter" idx="1"/>
          </p:nvPr>
        </p:nvSpPr>
        <p:spPr>
          <a:xfrm>
            <a:off x="685800" y="5516714"/>
            <a:ext cx="10820400" cy="70197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1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Текст назви"/>
          <p:cNvSpPr txBox="1"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pPr/>
            <a:r>
              <a:t>Текст назви</a:t>
            </a:r>
          </a:p>
        </p:txBody>
      </p:sp>
      <p:sp>
        <p:nvSpPr>
          <p:cNvPr id="115" name="Основний текст, рівень 1…"/>
          <p:cNvSpPr txBox="1"/>
          <p:nvPr>
            <p:ph type="body" sz="quarter" idx="1"/>
          </p:nvPr>
        </p:nvSpPr>
        <p:spPr>
          <a:xfrm>
            <a:off x="1024467" y="3649133"/>
            <a:ext cx="10130516" cy="999068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1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Текст назви"/>
          <p:cNvSpPr txBox="1"/>
          <p:nvPr>
            <p:ph type="title"/>
          </p:nvPr>
        </p:nvSpPr>
        <p:spPr>
          <a:xfrm>
            <a:off x="1024467" y="753532"/>
            <a:ext cx="10151534" cy="2604497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pPr/>
            <a:r>
              <a:t>Текст назви</a:t>
            </a:r>
          </a:p>
        </p:txBody>
      </p:sp>
      <p:sp>
        <p:nvSpPr>
          <p:cNvPr id="125" name="Основний текст, рівень 1…"/>
          <p:cNvSpPr txBox="1"/>
          <p:nvPr>
            <p:ph type="body" sz="quarter" idx="1"/>
          </p:nvPr>
        </p:nvSpPr>
        <p:spPr>
          <a:xfrm>
            <a:off x="1303864" y="3365555"/>
            <a:ext cx="9592738" cy="44444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126" name="Text Placeholder 3"/>
          <p:cNvSpPr/>
          <p:nvPr>
            <p:ph type="body" sz="quarter" idx="21"/>
          </p:nvPr>
        </p:nvSpPr>
        <p:spPr>
          <a:xfrm>
            <a:off x="1024467" y="3959862"/>
            <a:ext cx="10151534" cy="679872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27" name="TextBox 8"/>
          <p:cNvSpPr txBox="1"/>
          <p:nvPr/>
        </p:nvSpPr>
        <p:spPr>
          <a:xfrm>
            <a:off x="521969" y="557817"/>
            <a:ext cx="518161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8" name="TextBox 9"/>
          <p:cNvSpPr txBox="1"/>
          <p:nvPr/>
        </p:nvSpPr>
        <p:spPr>
          <a:xfrm>
            <a:off x="11029950" y="2325657"/>
            <a:ext cx="518160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Текст назви"/>
          <p:cNvSpPr txBox="1"/>
          <p:nvPr>
            <p:ph type="title"/>
          </p:nvPr>
        </p:nvSpPr>
        <p:spPr>
          <a:xfrm>
            <a:off x="1024495" y="1124701"/>
            <a:ext cx="10146187" cy="2511836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pPr/>
            <a:r>
              <a:t>Текст назви</a:t>
            </a:r>
          </a:p>
        </p:txBody>
      </p:sp>
      <p:sp>
        <p:nvSpPr>
          <p:cNvPr id="138" name="Основний текст, рівень 1…"/>
          <p:cNvSpPr txBox="1"/>
          <p:nvPr>
            <p:ph type="body" sz="quarter" idx="1"/>
          </p:nvPr>
        </p:nvSpPr>
        <p:spPr>
          <a:xfrm>
            <a:off x="1024467" y="3648314"/>
            <a:ext cx="10144654" cy="99988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1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Текст назви"/>
          <p:cNvSpPr txBox="1"/>
          <p:nvPr>
            <p:ph type="title"/>
          </p:nvPr>
        </p:nvSpPr>
        <p:spPr>
          <a:xfrm>
            <a:off x="2895600" y="761998"/>
            <a:ext cx="8610600" cy="1303869"/>
          </a:xfrm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148" name="Основний текст, рівень 1…"/>
          <p:cNvSpPr txBox="1"/>
          <p:nvPr>
            <p:ph type="body" sz="quarter" idx="1"/>
          </p:nvPr>
        </p:nvSpPr>
        <p:spPr>
          <a:xfrm>
            <a:off x="685800" y="2202079"/>
            <a:ext cx="3456433" cy="61732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149" name="Text Placeholder 3"/>
          <p:cNvSpPr/>
          <p:nvPr>
            <p:ph type="body" sz="quarter" idx="21"/>
          </p:nvPr>
        </p:nvSpPr>
        <p:spPr>
          <a:xfrm>
            <a:off x="685798" y="2904564"/>
            <a:ext cx="3456434" cy="33141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50" name="Text Placeholder 4"/>
          <p:cNvSpPr/>
          <p:nvPr>
            <p:ph type="body" sz="quarter" idx="22"/>
          </p:nvPr>
        </p:nvSpPr>
        <p:spPr>
          <a:xfrm>
            <a:off x="4368800" y="2201333"/>
            <a:ext cx="3456433" cy="62653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151" name="Text Placeholder 3"/>
          <p:cNvSpPr/>
          <p:nvPr>
            <p:ph type="body" sz="quarter" idx="23"/>
          </p:nvPr>
        </p:nvSpPr>
        <p:spPr>
          <a:xfrm>
            <a:off x="4366857" y="2904066"/>
            <a:ext cx="3456433" cy="33146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52" name="Text Placeholder 4"/>
          <p:cNvSpPr/>
          <p:nvPr>
            <p:ph type="body" sz="quarter" idx="24"/>
          </p:nvPr>
        </p:nvSpPr>
        <p:spPr>
          <a:xfrm>
            <a:off x="8051800" y="2192865"/>
            <a:ext cx="3456433" cy="62653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153" name="Text Placeholder 3"/>
          <p:cNvSpPr/>
          <p:nvPr>
            <p:ph type="body" sz="quarter" idx="25"/>
          </p:nvPr>
        </p:nvSpPr>
        <p:spPr>
          <a:xfrm>
            <a:off x="8051800" y="2904564"/>
            <a:ext cx="3456433" cy="33141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Текст назви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163" name="Основний текст, рівень 1…"/>
          <p:cNvSpPr txBox="1"/>
          <p:nvPr>
            <p:ph type="body" sz="quarter" idx="1"/>
          </p:nvPr>
        </p:nvSpPr>
        <p:spPr>
          <a:xfrm>
            <a:off x="688617" y="4191000"/>
            <a:ext cx="3451583" cy="68276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164" name="Picture Placeholder 2"/>
          <p:cNvSpPr/>
          <p:nvPr>
            <p:ph type="pic" sz="quarter" idx="21"/>
          </p:nvPr>
        </p:nvSpPr>
        <p:spPr>
          <a:xfrm>
            <a:off x="688617" y="2362200"/>
            <a:ext cx="3451583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5" name="Text Placeholder 3"/>
          <p:cNvSpPr/>
          <p:nvPr>
            <p:ph type="body" sz="quarter" idx="22"/>
          </p:nvPr>
        </p:nvSpPr>
        <p:spPr>
          <a:xfrm>
            <a:off x="688617" y="4873764"/>
            <a:ext cx="3451583" cy="134492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66" name="Text Placeholder 4"/>
          <p:cNvSpPr/>
          <p:nvPr>
            <p:ph type="body" sz="quarter" idx="23"/>
          </p:nvPr>
        </p:nvSpPr>
        <p:spPr>
          <a:xfrm>
            <a:off x="4374262" y="4191000"/>
            <a:ext cx="3448935" cy="682766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167" name="Picture Placeholder 2"/>
          <p:cNvSpPr/>
          <p:nvPr>
            <p:ph type="pic" sz="quarter" idx="24"/>
          </p:nvPr>
        </p:nvSpPr>
        <p:spPr>
          <a:xfrm>
            <a:off x="4374262" y="2362200"/>
            <a:ext cx="3448937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8" name="Text Placeholder 3"/>
          <p:cNvSpPr/>
          <p:nvPr>
            <p:ph type="body" sz="quarter" idx="25"/>
          </p:nvPr>
        </p:nvSpPr>
        <p:spPr>
          <a:xfrm>
            <a:off x="4374264" y="4873762"/>
            <a:ext cx="3448935" cy="134492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69" name="Text Placeholder 4"/>
          <p:cNvSpPr/>
          <p:nvPr>
            <p:ph type="body" sz="quarter" idx="26"/>
          </p:nvPr>
        </p:nvSpPr>
        <p:spPr>
          <a:xfrm>
            <a:off x="8049731" y="4191000"/>
            <a:ext cx="3456469" cy="682766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170" name="Picture Placeholder 2"/>
          <p:cNvSpPr/>
          <p:nvPr>
            <p:ph type="pic" sz="quarter" idx="27"/>
          </p:nvPr>
        </p:nvSpPr>
        <p:spPr>
          <a:xfrm>
            <a:off x="8049855" y="2362200"/>
            <a:ext cx="3447879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1" name="Text Placeholder 3"/>
          <p:cNvSpPr/>
          <p:nvPr>
            <p:ph type="body" sz="quarter" idx="28"/>
          </p:nvPr>
        </p:nvSpPr>
        <p:spPr>
          <a:xfrm>
            <a:off x="8049731" y="4873761"/>
            <a:ext cx="3452446" cy="134492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назви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25" name="Основний текст, рівень 1…"/>
          <p:cNvSpPr txBox="1"/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/>
          <a:lstStyle/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2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Текст назви"/>
          <p:cNvSpPr txBox="1"/>
          <p:nvPr>
            <p:ph type="title"/>
          </p:nvPr>
        </p:nvSpPr>
        <p:spPr>
          <a:xfrm>
            <a:off x="685800" y="753532"/>
            <a:ext cx="10820400" cy="2801936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назви</a:t>
            </a:r>
          </a:p>
        </p:txBody>
      </p:sp>
      <p:sp>
        <p:nvSpPr>
          <p:cNvPr id="35" name="Основний текст, рівень 1…"/>
          <p:cNvSpPr txBox="1"/>
          <p:nvPr>
            <p:ph type="body" sz="quarter" idx="1"/>
          </p:nvPr>
        </p:nvSpPr>
        <p:spPr>
          <a:xfrm>
            <a:off x="1024467" y="3641725"/>
            <a:ext cx="10490201" cy="955675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</a:lvl1pPr>
            <a:lvl2pPr marL="0" indent="457200" algn="r">
              <a:buSzTx/>
              <a:buFontTx/>
              <a:buNone/>
            </a:lvl2pPr>
            <a:lvl3pPr marL="0" indent="914400" algn="r">
              <a:buSzTx/>
              <a:buFontTx/>
              <a:buNone/>
            </a:lvl3pPr>
            <a:lvl4pPr marL="0" indent="1371600" algn="r">
              <a:buSzTx/>
              <a:buFontTx/>
              <a:buNone/>
            </a:lvl4pPr>
            <a:lvl5pPr marL="0" indent="1828800" algn="r">
              <a:buSzTx/>
              <a:buFontTx/>
              <a:buNone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Текст назви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45" name="Основний текст, рівень 1…"/>
          <p:cNvSpPr txBox="1"/>
          <p:nvPr>
            <p:ph type="body" sz="half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</p:spPr>
        <p:txBody>
          <a:bodyPr/>
          <a:lstStyle/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4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Текст назви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55" name="Основний текст, рівень 1…"/>
          <p:cNvSpPr txBox="1"/>
          <p:nvPr>
            <p:ph type="body" sz="quarter" idx="1"/>
          </p:nvPr>
        </p:nvSpPr>
        <p:spPr>
          <a:xfrm>
            <a:off x="914409" y="2183801"/>
            <a:ext cx="5079992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800"/>
            </a:lvl1pPr>
            <a:lvl2pPr marL="0" indent="457200">
              <a:buSzTx/>
              <a:buFontTx/>
              <a:buNone/>
              <a:defRPr sz="2800"/>
            </a:lvl2pPr>
            <a:lvl3pPr marL="0" indent="914400">
              <a:buSzTx/>
              <a:buFontTx/>
              <a:buNone/>
              <a:defRPr sz="2800"/>
            </a:lvl3pPr>
            <a:lvl4pPr marL="0" indent="1371600">
              <a:buSzTx/>
              <a:buFontTx/>
              <a:buNone/>
              <a:defRPr sz="2800"/>
            </a:lvl4pPr>
            <a:lvl5pPr marL="0" indent="1828800">
              <a:buSzTx/>
              <a:buFontTx/>
              <a:buNone/>
              <a:defRPr sz="28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56" name="Text Placeholder 4"/>
          <p:cNvSpPr/>
          <p:nvPr>
            <p:ph type="body" sz="quarter" idx="21"/>
          </p:nvPr>
        </p:nvSpPr>
        <p:spPr>
          <a:xfrm>
            <a:off x="6400800" y="2183801"/>
            <a:ext cx="5105400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800"/>
            </a:pPr>
          </a:p>
        </p:txBody>
      </p:sp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Текст назви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6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Текст назви"/>
          <p:cNvSpPr txBox="1"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pPr/>
            <a:r>
              <a:t>Текст назви</a:t>
            </a:r>
          </a:p>
        </p:txBody>
      </p:sp>
      <p:sp>
        <p:nvSpPr>
          <p:cNvPr id="82" name="Основний текст, рівень 1…"/>
          <p:cNvSpPr txBox="1"/>
          <p:nvPr>
            <p:ph type="body" idx="1"/>
          </p:nvPr>
        </p:nvSpPr>
        <p:spPr>
          <a:xfrm>
            <a:off x="4995581" y="746759"/>
            <a:ext cx="6510619" cy="5471925"/>
          </a:xfrm>
          <a:prstGeom prst="rect">
            <a:avLst/>
          </a:prstGeom>
        </p:spPr>
        <p:txBody>
          <a:bodyPr anchor="ctr"/>
          <a:lstStyle/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83" name="Text Placeholder 3"/>
          <p:cNvSpPr/>
          <p:nvPr>
            <p:ph type="body" sz="quarter" idx="21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Текст назви"/>
          <p:cNvSpPr txBox="1"/>
          <p:nvPr>
            <p:ph type="title"/>
          </p:nvPr>
        </p:nvSpPr>
        <p:spPr>
          <a:xfrm>
            <a:off x="685800" y="1524000"/>
            <a:ext cx="6873241" cy="1600200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pPr/>
            <a:r>
              <a:t>Текст назви</a:t>
            </a:r>
          </a:p>
        </p:txBody>
      </p:sp>
      <p:sp>
        <p:nvSpPr>
          <p:cNvPr id="93" name="Picture Placeholder 2"/>
          <p:cNvSpPr/>
          <p:nvPr>
            <p:ph type="pic" sz="half" idx="21"/>
          </p:nvPr>
        </p:nvSpPr>
        <p:spPr>
          <a:xfrm>
            <a:off x="7861237" y="751241"/>
            <a:ext cx="3644963" cy="546744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4" name="Основний текст, рівень 1…"/>
          <p:cNvSpPr txBox="1"/>
          <p:nvPr>
            <p:ph type="body" sz="half" idx="1"/>
          </p:nvPr>
        </p:nvSpPr>
        <p:spPr>
          <a:xfrm>
            <a:off x="685800" y="3124199"/>
            <a:ext cx="6873241" cy="309448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Текст назви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Текст назви</a:t>
            </a:r>
          </a:p>
        </p:txBody>
      </p:sp>
      <p:sp>
        <p:nvSpPr>
          <p:cNvPr id="4" name="Основний текст, рівень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1261293" y="441642"/>
            <a:ext cx="244907" cy="24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1pPr>
      <a:lvl2pPr marL="708659" marR="0" indent="-25145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2pPr>
      <a:lvl3pPr marL="1193800" marR="0" indent="-279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3pPr>
      <a:lvl4pPr marL="16859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4pPr>
      <a:lvl5pPr marL="21431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5pPr>
      <a:lvl6pPr marL="26003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30575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5147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9719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Прямоугольник 1"/>
          <p:cNvSpPr txBox="1"/>
          <p:nvPr/>
        </p:nvSpPr>
        <p:spPr>
          <a:xfrm>
            <a:off x="3224349" y="341108"/>
            <a:ext cx="6004560" cy="101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07000"/>
              </a:lnSpc>
              <a:spcBef>
                <a:spcPts val="800"/>
              </a:spcBef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ВИХОВНА ГОДИНА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07000"/>
              </a:lnSpc>
              <a:spcBef>
                <a:spcPts val="800"/>
              </a:spcBef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«МІЖНАРОДНИЙ ДЕНЬ ПАМ’ЯТІ ЖЕРТВ РАДІАЦІЙНИХ АВАРІЙ ТА КАТАСТРОФ»</a:t>
            </a:r>
          </a:p>
        </p:txBody>
      </p:sp>
      <p:pic>
        <p:nvPicPr>
          <p:cNvPr id="182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rcRect l="0" t="16211" r="8509" b="0"/>
          <a:stretch>
            <a:fillRect/>
          </a:stretch>
        </p:blipFill>
        <p:spPr>
          <a:xfrm>
            <a:off x="2047392" y="1537472"/>
            <a:ext cx="4328780" cy="4979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2203" y="2859107"/>
            <a:ext cx="5587023" cy="3684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rcRect l="0" t="11056" r="0" b="0"/>
          <a:stretch>
            <a:fillRect/>
          </a:stretch>
        </p:blipFill>
        <p:spPr>
          <a:xfrm>
            <a:off x="564766" y="1715099"/>
            <a:ext cx="3757853" cy="48282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Прямоугольник 1"/>
          <p:cNvSpPr txBox="1"/>
          <p:nvPr/>
        </p:nvSpPr>
        <p:spPr>
          <a:xfrm>
            <a:off x="1027921" y="714889"/>
            <a:ext cx="2815195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Меморіальної дошка</a:t>
            </a:r>
          </a:p>
          <a:p>
            <a:pPr algn="ctr"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В.Ходемчука</a:t>
            </a:r>
          </a:p>
        </p:txBody>
      </p:sp>
      <p:sp>
        <p:nvSpPr>
          <p:cNvPr id="215" name="Прямоугольник 3"/>
          <p:cNvSpPr txBox="1"/>
          <p:nvPr/>
        </p:nvSpPr>
        <p:spPr>
          <a:xfrm>
            <a:off x="6806543" y="1997424"/>
            <a:ext cx="3880506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Меморіал Героям Чорнобиля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0691" y="1912933"/>
            <a:ext cx="6942736" cy="4772875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Прямоугольник 2"/>
          <p:cNvSpPr txBox="1"/>
          <p:nvPr/>
        </p:nvSpPr>
        <p:spPr>
          <a:xfrm>
            <a:off x="318852" y="700276"/>
            <a:ext cx="11118868" cy="92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450215" algn="ctr">
              <a:lnSpc>
                <a:spcPct val="150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Найбільші випадіння радіоактивних речовин поблизу реактора </a:t>
            </a:r>
          </a:p>
          <a:p>
            <a:pPr indent="450215" algn="ctr">
              <a:lnSpc>
                <a:spcPct val="150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спостерігалися на територіях, що належать Україні, Білорусі.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Прямоугольник 1"/>
          <p:cNvSpPr txBox="1"/>
          <p:nvPr/>
        </p:nvSpPr>
        <p:spPr>
          <a:xfrm>
            <a:off x="485107" y="302658"/>
            <a:ext cx="10821983" cy="1945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450215" algn="ctr">
              <a:lnSpc>
                <a:spcPct val="150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  </a:t>
            </a:r>
            <a:r>
              <a:rPr sz="2400"/>
              <a:t>  Навколо АЕС була створена 30-кілометрова зона відчуження. Більше 115 тис. людей евакуювали із зараженої території. Для ліквідації наслідків були мобілізовані значні ресурси, понад 600 тисяч осіб брали участь у ліквідації наслідків аварії.</a:t>
            </a:r>
          </a:p>
        </p:txBody>
      </p:sp>
      <p:pic>
        <p:nvPicPr>
          <p:cNvPr id="221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388" y="2544618"/>
            <a:ext cx="5656613" cy="4010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544618"/>
            <a:ext cx="5351813" cy="4010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Прямоугольник 1"/>
          <p:cNvSpPr txBox="1"/>
          <p:nvPr/>
        </p:nvSpPr>
        <p:spPr>
          <a:xfrm>
            <a:off x="544484" y="326409"/>
            <a:ext cx="10916985" cy="1945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450215" algn="ctr">
              <a:lnSpc>
                <a:spcPct val="150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Протягом перших трьох місяців після аварії померла 31 людина, ще 19 смертей з 1987 по 2004 рік, імовірно, можна віднести до її прямих наслідків. 134 особи з числа ліквідаторів перенесли гостру променеву хворобу в тій чи іншій ступені тяжкості.</a:t>
            </a:r>
          </a:p>
        </p:txBody>
      </p:sp>
      <p:pic>
        <p:nvPicPr>
          <p:cNvPr id="225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rcRect l="0" t="3275" r="57259" b="9599"/>
          <a:stretch>
            <a:fillRect/>
          </a:stretch>
        </p:blipFill>
        <p:spPr>
          <a:xfrm>
            <a:off x="8312726" y="2568369"/>
            <a:ext cx="2462887" cy="3963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63" y="2688276"/>
            <a:ext cx="6828312" cy="3901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Прямоугольник 1"/>
          <p:cNvSpPr txBox="1"/>
          <p:nvPr/>
        </p:nvSpPr>
        <p:spPr>
          <a:xfrm>
            <a:off x="354478" y="94910"/>
            <a:ext cx="11451375" cy="1945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450215" algn="ctr">
              <a:lnSpc>
                <a:spcPct val="150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  </a:t>
            </a:r>
            <a:r>
              <a:rPr sz="2400"/>
              <a:t>  Після аварії на 4-м енергоблоці робота електростанції була припинена через небезпечну радіаційну обстановку. Проте вже в жовтні 1986 року, після масштабних робіт з дезактивації території і споруди «саркофага», 1-й і 2-й енергоблоки були знов уведені в дію, у грудні 1987 р. була відновлена робота 3-го енергоблоку.</a:t>
            </a:r>
          </a:p>
        </p:txBody>
      </p:sp>
      <p:pic>
        <p:nvPicPr>
          <p:cNvPr id="229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84" y="2336869"/>
            <a:ext cx="6347395" cy="4301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Прямоугольник 1"/>
          <p:cNvSpPr txBox="1"/>
          <p:nvPr/>
        </p:nvSpPr>
        <p:spPr>
          <a:xfrm>
            <a:off x="4471258" y="231821"/>
            <a:ext cx="7405849" cy="600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450215" algn="just">
              <a:lnSpc>
                <a:spcPct val="150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25 грудня 1995 р. був підписаний Меморандум про взаєморозуміння між урядом України і урядами країн «Великої сімки» і Комісією Європейського союзу, згідно якому почалася розробка програми повного закриття станції до 2000 р.</a:t>
            </a:r>
          </a:p>
          <a:p>
            <a:pPr indent="450215" algn="just">
              <a:lnSpc>
                <a:spcPct val="150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    Рішення про остаточну зупинку енергоблоку № 1 було прийнято 30 листопада 1996 року, енергоблоку № 2 — 15 березня 1999 року.</a:t>
            </a:r>
          </a:p>
          <a:p>
            <a:pPr indent="450215" algn="just">
              <a:lnSpc>
                <a:spcPct val="150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   29 березня 2000 р. було прийнято постанову уряду № 598 «Про дострокове припинення експлуатації енергоблоку № 3 та остаточне закриття Чорнобильської АЕС»</a:t>
            </a:r>
          </a:p>
        </p:txBody>
      </p:sp>
      <p:pic>
        <p:nvPicPr>
          <p:cNvPr id="232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74" y="1616480"/>
            <a:ext cx="4156366" cy="398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Прямоугольник 1"/>
          <p:cNvSpPr txBox="1"/>
          <p:nvPr/>
        </p:nvSpPr>
        <p:spPr>
          <a:xfrm>
            <a:off x="746363" y="439294"/>
            <a:ext cx="11000114" cy="1945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450215" algn="ctr">
              <a:lnSpc>
                <a:spcPct val="150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15 грудня 2000 р. о 13:17 за наказом президента України під час трансляції телемосту Чорнобильська АЕС — Національний палац «Україна» поворотом ключа аварійного захисту  був назавжди зупинений реактор енергоблоку № 3 Чорнобильської АЕС. Станція припинила генерацію електроенергії.</a:t>
            </a:r>
          </a:p>
        </p:txBody>
      </p:sp>
      <p:pic>
        <p:nvPicPr>
          <p:cNvPr id="235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7568" y="2688085"/>
            <a:ext cx="6843808" cy="4052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Прямоугольник 1"/>
          <p:cNvSpPr txBox="1"/>
          <p:nvPr/>
        </p:nvSpPr>
        <p:spPr>
          <a:xfrm>
            <a:off x="841366" y="445900"/>
            <a:ext cx="11059491" cy="114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   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 Чорнобильська аварія стала не тільки величезною трагедією і найбільшою екологічною катастрофою 20 століття, але й уроком всьому людству, показавши, що ядерна енергія, що вийшла з-під контролю, не визнає кордонів. </a:t>
            </a:r>
          </a:p>
        </p:txBody>
      </p:sp>
      <p:pic>
        <p:nvPicPr>
          <p:cNvPr id="238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875" y="1766570"/>
            <a:ext cx="4432301" cy="332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0356" y="3429000"/>
            <a:ext cx="2285938" cy="332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Рисунок 4" descr="Рисунок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6474" y="1766570"/>
            <a:ext cx="4140711" cy="3324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Прямоугольник 1"/>
          <p:cNvSpPr txBox="1"/>
          <p:nvPr/>
        </p:nvSpPr>
        <p:spPr>
          <a:xfrm>
            <a:off x="1245128" y="481388"/>
            <a:ext cx="10382596" cy="76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Місто, де колись жили життєрадісні і щирі люди, панує радиація і воно перетворилося на мертву зону</a:t>
            </a:r>
          </a:p>
        </p:txBody>
      </p:sp>
      <p:pic>
        <p:nvPicPr>
          <p:cNvPr id="243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2870" y="1763092"/>
            <a:ext cx="6566260" cy="485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Прямоугольник 1"/>
          <p:cNvSpPr txBox="1"/>
          <p:nvPr/>
        </p:nvSpPr>
        <p:spPr>
          <a:xfrm>
            <a:off x="1637013" y="488128"/>
            <a:ext cx="9373194" cy="92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450215" algn="ctr">
              <a:lnSpc>
                <a:spcPct val="150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І сьогодні в Україні поставлено пам`ятники ліквідаторам, як цей, на якому герой- рятівник ніби намагається руками розвести біду. </a:t>
            </a:r>
          </a:p>
        </p:txBody>
      </p:sp>
      <p:pic>
        <p:nvPicPr>
          <p:cNvPr id="246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060" y="2003961"/>
            <a:ext cx="9345880" cy="4410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рямоугольник 1"/>
          <p:cNvSpPr txBox="1"/>
          <p:nvPr/>
        </p:nvSpPr>
        <p:spPr>
          <a:xfrm>
            <a:off x="686987" y="403669"/>
            <a:ext cx="11296996" cy="1671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450215" algn="ctr">
              <a:lnSpc>
                <a:spcPct val="150000"/>
              </a:lnSpc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26 квітня – Міжнародний день пам’яті жертв радіаційних аварій і катастроф, рішення про це було прийнято у грудні 2003 року Генеральною Асамблеєю ООН. Генеральна Асамблея ООН також закликала держави-члени ООН широко відзначати цей день та проводити в його рамках відповідні заходи.</a:t>
            </a:r>
          </a:p>
        </p:txBody>
      </p:sp>
      <p:pic>
        <p:nvPicPr>
          <p:cNvPr id="18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4654" y="2467652"/>
            <a:ext cx="6982692" cy="4204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Прямоугольник 1"/>
          <p:cNvSpPr txBox="1"/>
          <p:nvPr/>
        </p:nvSpPr>
        <p:spPr>
          <a:xfrm>
            <a:off x="1138250" y="317741"/>
            <a:ext cx="10014461" cy="1437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450215" algn="ctr">
              <a:lnSpc>
                <a:spcPct val="150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 жаль, багато хто з ліквідаторів вже давно покинули це земне життя. Тому велика шана і уклін до землі всім героям, всім, хто не жалкував себе, всім, хто </a:t>
            </a:r>
            <a:r>
              <a:t>врятував </a:t>
            </a:r>
            <a:r>
              <a:t>нас від ще більшого лиха.</a:t>
            </a:r>
          </a:p>
        </p:txBody>
      </p:sp>
      <p:pic>
        <p:nvPicPr>
          <p:cNvPr id="249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38" y="2149474"/>
            <a:ext cx="10462162" cy="4390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6322" y="1377538"/>
            <a:ext cx="7742712" cy="534389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Прямоугольник 2"/>
          <p:cNvSpPr txBox="1"/>
          <p:nvPr/>
        </p:nvSpPr>
        <p:spPr>
          <a:xfrm>
            <a:off x="4657883" y="655514"/>
            <a:ext cx="3844787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Місто Прип`ять до трагедії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Прямоугольник 1"/>
          <p:cNvSpPr txBox="1"/>
          <p:nvPr/>
        </p:nvSpPr>
        <p:spPr>
          <a:xfrm>
            <a:off x="1249032" y="869269"/>
            <a:ext cx="3881995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Палац культури Енергетик</a:t>
            </a:r>
          </a:p>
        </p:txBody>
      </p:sp>
      <p:pic>
        <p:nvPicPr>
          <p:cNvPr id="191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326" y="1634668"/>
            <a:ext cx="5782674" cy="4354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rcRect l="53837" t="5962" r="2389" b="52034"/>
          <a:stretch>
            <a:fillRect/>
          </a:stretch>
        </p:blipFill>
        <p:spPr>
          <a:xfrm>
            <a:off x="6454509" y="2517627"/>
            <a:ext cx="5575194" cy="38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Прямоугольник 4"/>
          <p:cNvSpPr txBox="1"/>
          <p:nvPr/>
        </p:nvSpPr>
        <p:spPr>
          <a:xfrm>
            <a:off x="8254126" y="1634668"/>
            <a:ext cx="2321233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Місто Прип’ять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52" y="2042555"/>
            <a:ext cx="8930245" cy="469075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Прямоугольник 2"/>
          <p:cNvSpPr txBox="1"/>
          <p:nvPr/>
        </p:nvSpPr>
        <p:spPr>
          <a:xfrm>
            <a:off x="4930106" y="1159654"/>
            <a:ext cx="2858354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Місто після трагедії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258" y="1812020"/>
            <a:ext cx="4928010" cy="4339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1412" y="1812021"/>
            <a:ext cx="5795850" cy="428541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Прямоугольник 3"/>
          <p:cNvSpPr txBox="1"/>
          <p:nvPr/>
        </p:nvSpPr>
        <p:spPr>
          <a:xfrm>
            <a:off x="3528817" y="1017151"/>
            <a:ext cx="4230550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Г</a:t>
            </a:r>
            <a:r>
              <a:t>ерої-рятівники - ліквідатори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Прямоугольник 1"/>
          <p:cNvSpPr txBox="1"/>
          <p:nvPr/>
        </p:nvSpPr>
        <p:spPr>
          <a:xfrm>
            <a:off x="295101" y="100916"/>
            <a:ext cx="11851179" cy="2452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450215" algn="just">
              <a:lnSpc>
                <a:spcPct val="150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Для колективу Чорнобильської АЕС 26 квітня 1986 року стало найдраматичнішим днем в історії підприємства. Чорнобильська АЕС – первісток атомної енергетики України, її гордість, стала символом найбільшої в історії людства техногенної катастрофи. Потужний вибух, еквівалентний 500 хіросімським бомбам, змінив життя мільйонів людей. </a:t>
            </a:r>
          </a:p>
        </p:txBody>
      </p:sp>
      <p:pic>
        <p:nvPicPr>
          <p:cNvPr id="203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8509" y="2374095"/>
            <a:ext cx="6754981" cy="4364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Прямоугольник 3"/>
          <p:cNvSpPr txBox="1"/>
          <p:nvPr/>
        </p:nvSpPr>
        <p:spPr>
          <a:xfrm>
            <a:off x="449480" y="284777"/>
            <a:ext cx="11380125" cy="1437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450215" algn="ctr">
              <a:lnSpc>
                <a:spcPct val="150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 даними Міжнародної програми Всесвітньої організації охорони здоров’я у ліквідації наслідків чорнобильської катастрофи брали участь 800 000 чоловік і серед них – весь персонал Чорнобильської АЕС.</a:t>
            </a:r>
          </a:p>
        </p:txBody>
      </p:sp>
      <p:pic>
        <p:nvPicPr>
          <p:cNvPr id="206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8815" y="2069781"/>
            <a:ext cx="7002100" cy="4639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Прямоугольник 1"/>
          <p:cNvSpPr txBox="1"/>
          <p:nvPr/>
        </p:nvSpPr>
        <p:spPr>
          <a:xfrm>
            <a:off x="330728" y="219394"/>
            <a:ext cx="11605756" cy="92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450215" algn="ctr">
              <a:lnSpc>
                <a:spcPct val="150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  <a:r>
              <a:rPr sz="2400"/>
              <a:t>Всього ж в Україні від Чорнобильської катастрофи постраждало більше 3 мільйонів чоловік, 90 000 було переселено із забруднених територій.</a:t>
            </a:r>
          </a:p>
        </p:txBody>
      </p:sp>
      <p:pic>
        <p:nvPicPr>
          <p:cNvPr id="209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747" y="1666687"/>
            <a:ext cx="5070518" cy="4354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7038" y="2890156"/>
            <a:ext cx="5415150" cy="3748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След самолета">
  <a:themeElements>
    <a:clrScheme name="След самолета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0000FF"/>
      </a:hlink>
      <a:folHlink>
        <a:srgbClr val="FF00FF"/>
      </a:folHlink>
    </a:clrScheme>
    <a:fontScheme name="След самолета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След самолета">
  <a:themeElements>
    <a:clrScheme name="След самолет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0000FF"/>
      </a:hlink>
      <a:folHlink>
        <a:srgbClr val="FF00FF"/>
      </a:folHlink>
    </a:clrScheme>
    <a:fontScheme name="След самолета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